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16" d="100"/>
          <a:sy n="116" d="100"/>
        </p:scale>
        <p:origin x="27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en-US"/>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en-US"/>
          </a:p>
        </p:txBody>
      </p:sp>
      <p:sp>
        <p:nvSpPr>
          <p:cNvPr id="4" name="Platshållare för datum 3"/>
          <p:cNvSpPr>
            <a:spLocks noGrp="1"/>
          </p:cNvSpPr>
          <p:nvPr>
            <p:ph type="dt" sz="half" idx="10"/>
          </p:nvPr>
        </p:nvSpPr>
        <p:spPr/>
        <p:txBody>
          <a:bodyPr/>
          <a:lstStyle/>
          <a:p>
            <a:fld id="{C5D7C624-4C78-45EF-8678-5AF4597DDF75}" type="datetimeFigureOut">
              <a:rPr lang="en-US" smtClean="0"/>
              <a:t>12/3/2019</a:t>
            </a:fld>
            <a:endParaRPr lang="en-US"/>
          </a:p>
        </p:txBody>
      </p:sp>
      <p:sp>
        <p:nvSpPr>
          <p:cNvPr id="5" name="Platshållare för sidfot 4"/>
          <p:cNvSpPr>
            <a:spLocks noGrp="1"/>
          </p:cNvSpPr>
          <p:nvPr>
            <p:ph type="ftr" sz="quarter" idx="11"/>
          </p:nvPr>
        </p:nvSpPr>
        <p:spPr/>
        <p:txBody>
          <a:bodyPr/>
          <a:lstStyle/>
          <a:p>
            <a:endParaRPr lang="en-US"/>
          </a:p>
        </p:txBody>
      </p:sp>
      <p:sp>
        <p:nvSpPr>
          <p:cNvPr id="6" name="Platshållare för bildnummer 5"/>
          <p:cNvSpPr>
            <a:spLocks noGrp="1"/>
          </p:cNvSpPr>
          <p:nvPr>
            <p:ph type="sldNum" sz="quarter" idx="12"/>
          </p:nvPr>
        </p:nvSpPr>
        <p:spPr/>
        <p:txBody>
          <a:bodyPr/>
          <a:lstStyle/>
          <a:p>
            <a:fld id="{0778F306-EDC0-4D9A-9C6A-954243B20A35}" type="slidenum">
              <a:rPr lang="en-US" smtClean="0"/>
              <a:t>‹#›</a:t>
            </a:fld>
            <a:endParaRPr lang="en-US"/>
          </a:p>
        </p:txBody>
      </p:sp>
    </p:spTree>
    <p:extLst>
      <p:ext uri="{BB962C8B-B14F-4D97-AF65-F5344CB8AC3E}">
        <p14:creationId xmlns:p14="http://schemas.microsoft.com/office/powerpoint/2010/main" val="138549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US"/>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Platshållare för datum 3"/>
          <p:cNvSpPr>
            <a:spLocks noGrp="1"/>
          </p:cNvSpPr>
          <p:nvPr>
            <p:ph type="dt" sz="half" idx="10"/>
          </p:nvPr>
        </p:nvSpPr>
        <p:spPr/>
        <p:txBody>
          <a:bodyPr/>
          <a:lstStyle/>
          <a:p>
            <a:fld id="{C5D7C624-4C78-45EF-8678-5AF4597DDF75}" type="datetimeFigureOut">
              <a:rPr lang="en-US" smtClean="0"/>
              <a:t>12/3/2019</a:t>
            </a:fld>
            <a:endParaRPr lang="en-US"/>
          </a:p>
        </p:txBody>
      </p:sp>
      <p:sp>
        <p:nvSpPr>
          <p:cNvPr id="5" name="Platshållare för sidfot 4"/>
          <p:cNvSpPr>
            <a:spLocks noGrp="1"/>
          </p:cNvSpPr>
          <p:nvPr>
            <p:ph type="ftr" sz="quarter" idx="11"/>
          </p:nvPr>
        </p:nvSpPr>
        <p:spPr/>
        <p:txBody>
          <a:bodyPr/>
          <a:lstStyle/>
          <a:p>
            <a:endParaRPr lang="en-US"/>
          </a:p>
        </p:txBody>
      </p:sp>
      <p:sp>
        <p:nvSpPr>
          <p:cNvPr id="6" name="Platshållare för bildnummer 5"/>
          <p:cNvSpPr>
            <a:spLocks noGrp="1"/>
          </p:cNvSpPr>
          <p:nvPr>
            <p:ph type="sldNum" sz="quarter" idx="12"/>
          </p:nvPr>
        </p:nvSpPr>
        <p:spPr/>
        <p:txBody>
          <a:bodyPr/>
          <a:lstStyle/>
          <a:p>
            <a:fld id="{0778F306-EDC0-4D9A-9C6A-954243B20A35}" type="slidenum">
              <a:rPr lang="en-US" smtClean="0"/>
              <a:t>‹#›</a:t>
            </a:fld>
            <a:endParaRPr lang="en-US"/>
          </a:p>
        </p:txBody>
      </p:sp>
    </p:spTree>
    <p:extLst>
      <p:ext uri="{BB962C8B-B14F-4D97-AF65-F5344CB8AC3E}">
        <p14:creationId xmlns:p14="http://schemas.microsoft.com/office/powerpoint/2010/main" val="1434955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en-US"/>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Platshållare för datum 3"/>
          <p:cNvSpPr>
            <a:spLocks noGrp="1"/>
          </p:cNvSpPr>
          <p:nvPr>
            <p:ph type="dt" sz="half" idx="10"/>
          </p:nvPr>
        </p:nvSpPr>
        <p:spPr/>
        <p:txBody>
          <a:bodyPr/>
          <a:lstStyle/>
          <a:p>
            <a:fld id="{C5D7C624-4C78-45EF-8678-5AF4597DDF75}" type="datetimeFigureOut">
              <a:rPr lang="en-US" smtClean="0"/>
              <a:t>12/3/2019</a:t>
            </a:fld>
            <a:endParaRPr lang="en-US"/>
          </a:p>
        </p:txBody>
      </p:sp>
      <p:sp>
        <p:nvSpPr>
          <p:cNvPr id="5" name="Platshållare för sidfot 4"/>
          <p:cNvSpPr>
            <a:spLocks noGrp="1"/>
          </p:cNvSpPr>
          <p:nvPr>
            <p:ph type="ftr" sz="quarter" idx="11"/>
          </p:nvPr>
        </p:nvSpPr>
        <p:spPr/>
        <p:txBody>
          <a:bodyPr/>
          <a:lstStyle/>
          <a:p>
            <a:endParaRPr lang="en-US"/>
          </a:p>
        </p:txBody>
      </p:sp>
      <p:sp>
        <p:nvSpPr>
          <p:cNvPr id="6" name="Platshållare för bildnummer 5"/>
          <p:cNvSpPr>
            <a:spLocks noGrp="1"/>
          </p:cNvSpPr>
          <p:nvPr>
            <p:ph type="sldNum" sz="quarter" idx="12"/>
          </p:nvPr>
        </p:nvSpPr>
        <p:spPr/>
        <p:txBody>
          <a:bodyPr/>
          <a:lstStyle/>
          <a:p>
            <a:fld id="{0778F306-EDC0-4D9A-9C6A-954243B20A35}" type="slidenum">
              <a:rPr lang="en-US" smtClean="0"/>
              <a:t>‹#›</a:t>
            </a:fld>
            <a:endParaRPr lang="en-US"/>
          </a:p>
        </p:txBody>
      </p:sp>
    </p:spTree>
    <p:extLst>
      <p:ext uri="{BB962C8B-B14F-4D97-AF65-F5344CB8AC3E}">
        <p14:creationId xmlns:p14="http://schemas.microsoft.com/office/powerpoint/2010/main" val="92160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US"/>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Platshållare för datum 3"/>
          <p:cNvSpPr>
            <a:spLocks noGrp="1"/>
          </p:cNvSpPr>
          <p:nvPr>
            <p:ph type="dt" sz="half" idx="10"/>
          </p:nvPr>
        </p:nvSpPr>
        <p:spPr/>
        <p:txBody>
          <a:bodyPr/>
          <a:lstStyle/>
          <a:p>
            <a:fld id="{C5D7C624-4C78-45EF-8678-5AF4597DDF75}" type="datetimeFigureOut">
              <a:rPr lang="en-US" smtClean="0"/>
              <a:t>12/3/2019</a:t>
            </a:fld>
            <a:endParaRPr lang="en-US"/>
          </a:p>
        </p:txBody>
      </p:sp>
      <p:sp>
        <p:nvSpPr>
          <p:cNvPr id="5" name="Platshållare för sidfot 4"/>
          <p:cNvSpPr>
            <a:spLocks noGrp="1"/>
          </p:cNvSpPr>
          <p:nvPr>
            <p:ph type="ftr" sz="quarter" idx="11"/>
          </p:nvPr>
        </p:nvSpPr>
        <p:spPr/>
        <p:txBody>
          <a:bodyPr/>
          <a:lstStyle/>
          <a:p>
            <a:endParaRPr lang="en-US"/>
          </a:p>
        </p:txBody>
      </p:sp>
      <p:sp>
        <p:nvSpPr>
          <p:cNvPr id="6" name="Platshållare för bildnummer 5"/>
          <p:cNvSpPr>
            <a:spLocks noGrp="1"/>
          </p:cNvSpPr>
          <p:nvPr>
            <p:ph type="sldNum" sz="quarter" idx="12"/>
          </p:nvPr>
        </p:nvSpPr>
        <p:spPr/>
        <p:txBody>
          <a:bodyPr/>
          <a:lstStyle/>
          <a:p>
            <a:fld id="{0778F306-EDC0-4D9A-9C6A-954243B20A35}" type="slidenum">
              <a:rPr lang="en-US" smtClean="0"/>
              <a:t>‹#›</a:t>
            </a:fld>
            <a:endParaRPr lang="en-US"/>
          </a:p>
        </p:txBody>
      </p:sp>
    </p:spTree>
    <p:extLst>
      <p:ext uri="{BB962C8B-B14F-4D97-AF65-F5344CB8AC3E}">
        <p14:creationId xmlns:p14="http://schemas.microsoft.com/office/powerpoint/2010/main" val="2768141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en-US"/>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Platshållare för datum 3"/>
          <p:cNvSpPr>
            <a:spLocks noGrp="1"/>
          </p:cNvSpPr>
          <p:nvPr>
            <p:ph type="dt" sz="half" idx="10"/>
          </p:nvPr>
        </p:nvSpPr>
        <p:spPr/>
        <p:txBody>
          <a:bodyPr/>
          <a:lstStyle/>
          <a:p>
            <a:fld id="{C5D7C624-4C78-45EF-8678-5AF4597DDF75}" type="datetimeFigureOut">
              <a:rPr lang="en-US" smtClean="0"/>
              <a:t>12/3/2019</a:t>
            </a:fld>
            <a:endParaRPr lang="en-US"/>
          </a:p>
        </p:txBody>
      </p:sp>
      <p:sp>
        <p:nvSpPr>
          <p:cNvPr id="5" name="Platshållare för sidfot 4"/>
          <p:cNvSpPr>
            <a:spLocks noGrp="1"/>
          </p:cNvSpPr>
          <p:nvPr>
            <p:ph type="ftr" sz="quarter" idx="11"/>
          </p:nvPr>
        </p:nvSpPr>
        <p:spPr/>
        <p:txBody>
          <a:bodyPr/>
          <a:lstStyle/>
          <a:p>
            <a:endParaRPr lang="en-US"/>
          </a:p>
        </p:txBody>
      </p:sp>
      <p:sp>
        <p:nvSpPr>
          <p:cNvPr id="6" name="Platshållare för bildnummer 5"/>
          <p:cNvSpPr>
            <a:spLocks noGrp="1"/>
          </p:cNvSpPr>
          <p:nvPr>
            <p:ph type="sldNum" sz="quarter" idx="12"/>
          </p:nvPr>
        </p:nvSpPr>
        <p:spPr/>
        <p:txBody>
          <a:bodyPr/>
          <a:lstStyle/>
          <a:p>
            <a:fld id="{0778F306-EDC0-4D9A-9C6A-954243B20A35}" type="slidenum">
              <a:rPr lang="en-US" smtClean="0"/>
              <a:t>‹#›</a:t>
            </a:fld>
            <a:endParaRPr lang="en-US"/>
          </a:p>
        </p:txBody>
      </p:sp>
    </p:spTree>
    <p:extLst>
      <p:ext uri="{BB962C8B-B14F-4D97-AF65-F5344CB8AC3E}">
        <p14:creationId xmlns:p14="http://schemas.microsoft.com/office/powerpoint/2010/main" val="4211061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US"/>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5" name="Platshållare för datum 4"/>
          <p:cNvSpPr>
            <a:spLocks noGrp="1"/>
          </p:cNvSpPr>
          <p:nvPr>
            <p:ph type="dt" sz="half" idx="10"/>
          </p:nvPr>
        </p:nvSpPr>
        <p:spPr/>
        <p:txBody>
          <a:bodyPr/>
          <a:lstStyle/>
          <a:p>
            <a:fld id="{C5D7C624-4C78-45EF-8678-5AF4597DDF75}" type="datetimeFigureOut">
              <a:rPr lang="en-US" smtClean="0"/>
              <a:t>12/3/2019</a:t>
            </a:fld>
            <a:endParaRPr lang="en-US"/>
          </a:p>
        </p:txBody>
      </p:sp>
      <p:sp>
        <p:nvSpPr>
          <p:cNvPr id="6" name="Platshållare för sidfot 5"/>
          <p:cNvSpPr>
            <a:spLocks noGrp="1"/>
          </p:cNvSpPr>
          <p:nvPr>
            <p:ph type="ftr" sz="quarter" idx="11"/>
          </p:nvPr>
        </p:nvSpPr>
        <p:spPr/>
        <p:txBody>
          <a:bodyPr/>
          <a:lstStyle/>
          <a:p>
            <a:endParaRPr lang="en-US"/>
          </a:p>
        </p:txBody>
      </p:sp>
      <p:sp>
        <p:nvSpPr>
          <p:cNvPr id="7" name="Platshållare för bildnummer 6"/>
          <p:cNvSpPr>
            <a:spLocks noGrp="1"/>
          </p:cNvSpPr>
          <p:nvPr>
            <p:ph type="sldNum" sz="quarter" idx="12"/>
          </p:nvPr>
        </p:nvSpPr>
        <p:spPr/>
        <p:txBody>
          <a:bodyPr/>
          <a:lstStyle/>
          <a:p>
            <a:fld id="{0778F306-EDC0-4D9A-9C6A-954243B20A35}" type="slidenum">
              <a:rPr lang="en-US" smtClean="0"/>
              <a:t>‹#›</a:t>
            </a:fld>
            <a:endParaRPr lang="en-US"/>
          </a:p>
        </p:txBody>
      </p:sp>
    </p:spTree>
    <p:extLst>
      <p:ext uri="{BB962C8B-B14F-4D97-AF65-F5344CB8AC3E}">
        <p14:creationId xmlns:p14="http://schemas.microsoft.com/office/powerpoint/2010/main" val="2643506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en-US"/>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7" name="Platshållare för datum 6"/>
          <p:cNvSpPr>
            <a:spLocks noGrp="1"/>
          </p:cNvSpPr>
          <p:nvPr>
            <p:ph type="dt" sz="half" idx="10"/>
          </p:nvPr>
        </p:nvSpPr>
        <p:spPr/>
        <p:txBody>
          <a:bodyPr/>
          <a:lstStyle/>
          <a:p>
            <a:fld id="{C5D7C624-4C78-45EF-8678-5AF4597DDF75}" type="datetimeFigureOut">
              <a:rPr lang="en-US" smtClean="0"/>
              <a:t>12/3/2019</a:t>
            </a:fld>
            <a:endParaRPr lang="en-US"/>
          </a:p>
        </p:txBody>
      </p:sp>
      <p:sp>
        <p:nvSpPr>
          <p:cNvPr id="8" name="Platshållare för sidfot 7"/>
          <p:cNvSpPr>
            <a:spLocks noGrp="1"/>
          </p:cNvSpPr>
          <p:nvPr>
            <p:ph type="ftr" sz="quarter" idx="11"/>
          </p:nvPr>
        </p:nvSpPr>
        <p:spPr/>
        <p:txBody>
          <a:bodyPr/>
          <a:lstStyle/>
          <a:p>
            <a:endParaRPr lang="en-US"/>
          </a:p>
        </p:txBody>
      </p:sp>
      <p:sp>
        <p:nvSpPr>
          <p:cNvPr id="9" name="Platshållare för bildnummer 8"/>
          <p:cNvSpPr>
            <a:spLocks noGrp="1"/>
          </p:cNvSpPr>
          <p:nvPr>
            <p:ph type="sldNum" sz="quarter" idx="12"/>
          </p:nvPr>
        </p:nvSpPr>
        <p:spPr/>
        <p:txBody>
          <a:bodyPr/>
          <a:lstStyle/>
          <a:p>
            <a:fld id="{0778F306-EDC0-4D9A-9C6A-954243B20A35}" type="slidenum">
              <a:rPr lang="en-US" smtClean="0"/>
              <a:t>‹#›</a:t>
            </a:fld>
            <a:endParaRPr lang="en-US"/>
          </a:p>
        </p:txBody>
      </p:sp>
    </p:spTree>
    <p:extLst>
      <p:ext uri="{BB962C8B-B14F-4D97-AF65-F5344CB8AC3E}">
        <p14:creationId xmlns:p14="http://schemas.microsoft.com/office/powerpoint/2010/main" val="2384487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US"/>
          </a:p>
        </p:txBody>
      </p:sp>
      <p:sp>
        <p:nvSpPr>
          <p:cNvPr id="3" name="Platshållare för datum 2"/>
          <p:cNvSpPr>
            <a:spLocks noGrp="1"/>
          </p:cNvSpPr>
          <p:nvPr>
            <p:ph type="dt" sz="half" idx="10"/>
          </p:nvPr>
        </p:nvSpPr>
        <p:spPr/>
        <p:txBody>
          <a:bodyPr/>
          <a:lstStyle/>
          <a:p>
            <a:fld id="{C5D7C624-4C78-45EF-8678-5AF4597DDF75}" type="datetimeFigureOut">
              <a:rPr lang="en-US" smtClean="0"/>
              <a:t>12/3/2019</a:t>
            </a:fld>
            <a:endParaRPr lang="en-US"/>
          </a:p>
        </p:txBody>
      </p:sp>
      <p:sp>
        <p:nvSpPr>
          <p:cNvPr id="4" name="Platshållare för sidfot 3"/>
          <p:cNvSpPr>
            <a:spLocks noGrp="1"/>
          </p:cNvSpPr>
          <p:nvPr>
            <p:ph type="ftr" sz="quarter" idx="11"/>
          </p:nvPr>
        </p:nvSpPr>
        <p:spPr/>
        <p:txBody>
          <a:bodyPr/>
          <a:lstStyle/>
          <a:p>
            <a:endParaRPr lang="en-US"/>
          </a:p>
        </p:txBody>
      </p:sp>
      <p:sp>
        <p:nvSpPr>
          <p:cNvPr id="5" name="Platshållare för bildnummer 4"/>
          <p:cNvSpPr>
            <a:spLocks noGrp="1"/>
          </p:cNvSpPr>
          <p:nvPr>
            <p:ph type="sldNum" sz="quarter" idx="12"/>
          </p:nvPr>
        </p:nvSpPr>
        <p:spPr/>
        <p:txBody>
          <a:bodyPr/>
          <a:lstStyle/>
          <a:p>
            <a:fld id="{0778F306-EDC0-4D9A-9C6A-954243B20A35}" type="slidenum">
              <a:rPr lang="en-US" smtClean="0"/>
              <a:t>‹#›</a:t>
            </a:fld>
            <a:endParaRPr lang="en-US"/>
          </a:p>
        </p:txBody>
      </p:sp>
    </p:spTree>
    <p:extLst>
      <p:ext uri="{BB962C8B-B14F-4D97-AF65-F5344CB8AC3E}">
        <p14:creationId xmlns:p14="http://schemas.microsoft.com/office/powerpoint/2010/main" val="455497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C5D7C624-4C78-45EF-8678-5AF4597DDF75}" type="datetimeFigureOut">
              <a:rPr lang="en-US" smtClean="0"/>
              <a:t>12/3/2019</a:t>
            </a:fld>
            <a:endParaRPr lang="en-US"/>
          </a:p>
        </p:txBody>
      </p:sp>
      <p:sp>
        <p:nvSpPr>
          <p:cNvPr id="3" name="Platshållare för sidfot 2"/>
          <p:cNvSpPr>
            <a:spLocks noGrp="1"/>
          </p:cNvSpPr>
          <p:nvPr>
            <p:ph type="ftr" sz="quarter" idx="11"/>
          </p:nvPr>
        </p:nvSpPr>
        <p:spPr/>
        <p:txBody>
          <a:bodyPr/>
          <a:lstStyle/>
          <a:p>
            <a:endParaRPr lang="en-US"/>
          </a:p>
        </p:txBody>
      </p:sp>
      <p:sp>
        <p:nvSpPr>
          <p:cNvPr id="4" name="Platshållare för bildnummer 3"/>
          <p:cNvSpPr>
            <a:spLocks noGrp="1"/>
          </p:cNvSpPr>
          <p:nvPr>
            <p:ph type="sldNum" sz="quarter" idx="12"/>
          </p:nvPr>
        </p:nvSpPr>
        <p:spPr/>
        <p:txBody>
          <a:bodyPr/>
          <a:lstStyle/>
          <a:p>
            <a:fld id="{0778F306-EDC0-4D9A-9C6A-954243B20A35}" type="slidenum">
              <a:rPr lang="en-US" smtClean="0"/>
              <a:t>‹#›</a:t>
            </a:fld>
            <a:endParaRPr lang="en-US"/>
          </a:p>
        </p:txBody>
      </p:sp>
    </p:spTree>
    <p:extLst>
      <p:ext uri="{BB962C8B-B14F-4D97-AF65-F5344CB8AC3E}">
        <p14:creationId xmlns:p14="http://schemas.microsoft.com/office/powerpoint/2010/main" val="530687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en-US"/>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C5D7C624-4C78-45EF-8678-5AF4597DDF75}" type="datetimeFigureOut">
              <a:rPr lang="en-US" smtClean="0"/>
              <a:t>12/3/2019</a:t>
            </a:fld>
            <a:endParaRPr lang="en-US"/>
          </a:p>
        </p:txBody>
      </p:sp>
      <p:sp>
        <p:nvSpPr>
          <p:cNvPr id="6" name="Platshållare för sidfot 5"/>
          <p:cNvSpPr>
            <a:spLocks noGrp="1"/>
          </p:cNvSpPr>
          <p:nvPr>
            <p:ph type="ftr" sz="quarter" idx="11"/>
          </p:nvPr>
        </p:nvSpPr>
        <p:spPr/>
        <p:txBody>
          <a:bodyPr/>
          <a:lstStyle/>
          <a:p>
            <a:endParaRPr lang="en-US"/>
          </a:p>
        </p:txBody>
      </p:sp>
      <p:sp>
        <p:nvSpPr>
          <p:cNvPr id="7" name="Platshållare för bildnummer 6"/>
          <p:cNvSpPr>
            <a:spLocks noGrp="1"/>
          </p:cNvSpPr>
          <p:nvPr>
            <p:ph type="sldNum" sz="quarter" idx="12"/>
          </p:nvPr>
        </p:nvSpPr>
        <p:spPr/>
        <p:txBody>
          <a:bodyPr/>
          <a:lstStyle/>
          <a:p>
            <a:fld id="{0778F306-EDC0-4D9A-9C6A-954243B20A35}" type="slidenum">
              <a:rPr lang="en-US" smtClean="0"/>
              <a:t>‹#›</a:t>
            </a:fld>
            <a:endParaRPr lang="en-US"/>
          </a:p>
        </p:txBody>
      </p:sp>
    </p:spTree>
    <p:extLst>
      <p:ext uri="{BB962C8B-B14F-4D97-AF65-F5344CB8AC3E}">
        <p14:creationId xmlns:p14="http://schemas.microsoft.com/office/powerpoint/2010/main" val="4025337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en-US"/>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C5D7C624-4C78-45EF-8678-5AF4597DDF75}" type="datetimeFigureOut">
              <a:rPr lang="en-US" smtClean="0"/>
              <a:t>12/3/2019</a:t>
            </a:fld>
            <a:endParaRPr lang="en-US"/>
          </a:p>
        </p:txBody>
      </p:sp>
      <p:sp>
        <p:nvSpPr>
          <p:cNvPr id="6" name="Platshållare för sidfot 5"/>
          <p:cNvSpPr>
            <a:spLocks noGrp="1"/>
          </p:cNvSpPr>
          <p:nvPr>
            <p:ph type="ftr" sz="quarter" idx="11"/>
          </p:nvPr>
        </p:nvSpPr>
        <p:spPr/>
        <p:txBody>
          <a:bodyPr/>
          <a:lstStyle/>
          <a:p>
            <a:endParaRPr lang="en-US"/>
          </a:p>
        </p:txBody>
      </p:sp>
      <p:sp>
        <p:nvSpPr>
          <p:cNvPr id="7" name="Platshållare för bildnummer 6"/>
          <p:cNvSpPr>
            <a:spLocks noGrp="1"/>
          </p:cNvSpPr>
          <p:nvPr>
            <p:ph type="sldNum" sz="quarter" idx="12"/>
          </p:nvPr>
        </p:nvSpPr>
        <p:spPr/>
        <p:txBody>
          <a:bodyPr/>
          <a:lstStyle/>
          <a:p>
            <a:fld id="{0778F306-EDC0-4D9A-9C6A-954243B20A35}" type="slidenum">
              <a:rPr lang="en-US" smtClean="0"/>
              <a:t>‹#›</a:t>
            </a:fld>
            <a:endParaRPr lang="en-US"/>
          </a:p>
        </p:txBody>
      </p:sp>
    </p:spTree>
    <p:extLst>
      <p:ext uri="{BB962C8B-B14F-4D97-AF65-F5344CB8AC3E}">
        <p14:creationId xmlns:p14="http://schemas.microsoft.com/office/powerpoint/2010/main" val="2239035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en-US"/>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D7C624-4C78-45EF-8678-5AF4597DDF75}" type="datetimeFigureOut">
              <a:rPr lang="en-US" smtClean="0"/>
              <a:t>12/3/2019</a:t>
            </a:fld>
            <a:endParaRPr lang="en-US"/>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78F306-EDC0-4D9A-9C6A-954243B20A35}" type="slidenum">
              <a:rPr lang="en-US" smtClean="0"/>
              <a:t>‹#›</a:t>
            </a:fld>
            <a:endParaRPr lang="en-US"/>
          </a:p>
        </p:txBody>
      </p:sp>
    </p:spTree>
    <p:extLst>
      <p:ext uri="{BB962C8B-B14F-4D97-AF65-F5344CB8AC3E}">
        <p14:creationId xmlns:p14="http://schemas.microsoft.com/office/powerpoint/2010/main" val="3033607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828800" y="1122363"/>
            <a:ext cx="8366760" cy="2387600"/>
          </a:xfrm>
        </p:spPr>
        <p:txBody>
          <a:bodyPr>
            <a:normAutofit/>
          </a:bodyPr>
          <a:lstStyle/>
          <a:p>
            <a:r>
              <a:rPr lang="en-GB" sz="2800" b="1" dirty="0">
                <a:latin typeface="Cambria" panose="02040503050406030204" pitchFamily="18" charset="0"/>
              </a:rPr>
              <a:t>Governance and Managerial Leadership of Formal Social Protection in Africa: Perspectives from Cameroons Social Security system including the National Social Insurance Fund (CNPS)</a:t>
            </a:r>
            <a:r>
              <a:rPr lang="en-US" sz="2800" dirty="0">
                <a:latin typeface="Cambria" panose="02040503050406030204" pitchFamily="18" charset="0"/>
              </a:rPr>
              <a:t/>
            </a:r>
            <a:br>
              <a:rPr lang="en-US" sz="2800" dirty="0">
                <a:latin typeface="Cambria" panose="02040503050406030204" pitchFamily="18" charset="0"/>
              </a:rPr>
            </a:br>
            <a:endParaRPr lang="en-US" sz="2800" b="1" dirty="0">
              <a:latin typeface="Cambria" panose="02040503050406030204" pitchFamily="18" charset="0"/>
            </a:endParaRPr>
          </a:p>
        </p:txBody>
      </p:sp>
      <p:sp>
        <p:nvSpPr>
          <p:cNvPr id="3" name="Underrubrik 2"/>
          <p:cNvSpPr>
            <a:spLocks noGrp="1"/>
          </p:cNvSpPr>
          <p:nvPr>
            <p:ph type="subTitle" idx="1"/>
          </p:nvPr>
        </p:nvSpPr>
        <p:spPr>
          <a:xfrm>
            <a:off x="1755648" y="3602038"/>
            <a:ext cx="8439912" cy="1655762"/>
          </a:xfrm>
        </p:spPr>
        <p:txBody>
          <a:bodyPr>
            <a:normAutofit fontScale="25000" lnSpcReduction="20000"/>
          </a:bodyPr>
          <a:lstStyle/>
          <a:p>
            <a:r>
              <a:rPr lang="en-GB" sz="5600" dirty="0" smtClean="0">
                <a:latin typeface="Cambria" panose="02040503050406030204" pitchFamily="18" charset="0"/>
              </a:rPr>
              <a:t>PRESENTED AT</a:t>
            </a:r>
          </a:p>
          <a:p>
            <a:r>
              <a:rPr lang="en-GB" sz="5600" b="1" dirty="0">
                <a:latin typeface="Cambria" panose="02040503050406030204" pitchFamily="18" charset="0"/>
              </a:rPr>
              <a:t> </a:t>
            </a:r>
            <a:r>
              <a:rPr lang="en-GB" sz="7200" dirty="0" smtClean="0">
                <a:latin typeface="Cambria" panose="02040503050406030204" pitchFamily="18" charset="0"/>
              </a:rPr>
              <a:t>The </a:t>
            </a:r>
            <a:r>
              <a:rPr lang="en-GB" sz="7200" dirty="0">
                <a:latin typeface="Cambria" panose="02040503050406030204" pitchFamily="18" charset="0"/>
              </a:rPr>
              <a:t>American University of Cairo (AUC) International Conference for  </a:t>
            </a:r>
            <a:r>
              <a:rPr lang="en-GB" sz="7200" dirty="0" smtClean="0">
                <a:latin typeface="Cambria" panose="02040503050406030204" pitchFamily="18" charset="0"/>
              </a:rPr>
              <a:t>Research </a:t>
            </a:r>
            <a:r>
              <a:rPr lang="en-GB" sz="7200" dirty="0">
                <a:latin typeface="Cambria" panose="02040503050406030204" pitchFamily="18" charset="0"/>
              </a:rPr>
              <a:t>on African Challenges:  </a:t>
            </a:r>
            <a:endParaRPr lang="en-GB" sz="7200" dirty="0" smtClean="0">
              <a:latin typeface="Cambria" panose="02040503050406030204" pitchFamily="18" charset="0"/>
            </a:endParaRPr>
          </a:p>
          <a:p>
            <a:r>
              <a:rPr lang="en-GB" sz="7200" dirty="0" smtClean="0">
                <a:latin typeface="Cambria" panose="02040503050406030204" pitchFamily="18" charset="0"/>
              </a:rPr>
              <a:t>December </a:t>
            </a:r>
            <a:r>
              <a:rPr lang="en-GB" sz="7200" dirty="0">
                <a:latin typeface="Cambria" panose="02040503050406030204" pitchFamily="18" charset="0"/>
              </a:rPr>
              <a:t>4 – 5, 2019, Cairo Egypt. </a:t>
            </a:r>
            <a:endParaRPr lang="en-US" sz="7200" dirty="0">
              <a:latin typeface="Cambria" panose="02040503050406030204" pitchFamily="18" charset="0"/>
            </a:endParaRPr>
          </a:p>
          <a:p>
            <a:r>
              <a:rPr lang="en-GB" sz="7200" b="1" dirty="0">
                <a:latin typeface="Cambria" panose="02040503050406030204" pitchFamily="18" charset="0"/>
              </a:rPr>
              <a:t>  </a:t>
            </a:r>
            <a:r>
              <a:rPr lang="en-GB" sz="7200" b="1" dirty="0" smtClean="0">
                <a:latin typeface="Cambria" panose="02040503050406030204" pitchFamily="18" charset="0"/>
              </a:rPr>
              <a:t> Blaise Fofung Vudinga</a:t>
            </a:r>
          </a:p>
          <a:p>
            <a:endParaRPr lang="en-GB" sz="7200" b="1" dirty="0" smtClean="0">
              <a:latin typeface="Cambria" panose="02040503050406030204" pitchFamily="18" charset="0"/>
            </a:endParaRPr>
          </a:p>
          <a:p>
            <a:r>
              <a:rPr lang="en-GB" sz="5600" b="1" dirty="0" smtClean="0"/>
              <a:t> </a:t>
            </a:r>
            <a:r>
              <a:rPr lang="en-GB" sz="5600" b="1" dirty="0"/>
              <a:t> </a:t>
            </a:r>
            <a:endParaRPr lang="en-US" sz="5600" b="1" dirty="0"/>
          </a:p>
          <a:p>
            <a:r>
              <a:rPr lang="en-GB" dirty="0"/>
              <a:t> </a:t>
            </a:r>
            <a:endParaRPr lang="en-US" dirty="0"/>
          </a:p>
          <a:p>
            <a:r>
              <a:rPr lang="en-GB" dirty="0"/>
              <a:t>                                        </a:t>
            </a:r>
            <a:endParaRPr lang="en-US" dirty="0"/>
          </a:p>
          <a:p>
            <a:r>
              <a:rPr lang="en-GB" dirty="0"/>
              <a:t> </a:t>
            </a:r>
            <a:endParaRPr lang="en-US" dirty="0"/>
          </a:p>
          <a:p>
            <a:r>
              <a:rPr lang="en-GB" dirty="0"/>
              <a:t> </a:t>
            </a:r>
            <a:endParaRPr lang="en-US" dirty="0"/>
          </a:p>
          <a:p>
            <a:r>
              <a:rPr lang="en-GB" dirty="0"/>
              <a:t> </a:t>
            </a:r>
            <a:endParaRPr lang="en-US" dirty="0"/>
          </a:p>
          <a:p>
            <a:endParaRPr lang="en-US" dirty="0"/>
          </a:p>
        </p:txBody>
      </p:sp>
    </p:spTree>
    <p:extLst>
      <p:ext uri="{BB962C8B-B14F-4D97-AF65-F5344CB8AC3E}">
        <p14:creationId xmlns:p14="http://schemas.microsoft.com/office/powerpoint/2010/main" val="1758217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         </a:t>
            </a:r>
            <a:r>
              <a:rPr lang="sv-SE" b="1" dirty="0" smtClean="0">
                <a:latin typeface="Cambria" panose="02040503050406030204" pitchFamily="18" charset="0"/>
              </a:rPr>
              <a:t>Summary of Presentation</a:t>
            </a:r>
            <a:endParaRPr lang="en-US" b="1" dirty="0">
              <a:latin typeface="Cambria" panose="02040503050406030204" pitchFamily="18" charset="0"/>
            </a:endParaRPr>
          </a:p>
        </p:txBody>
      </p:sp>
      <p:sp>
        <p:nvSpPr>
          <p:cNvPr id="3" name="Platshållare för innehåll 2"/>
          <p:cNvSpPr>
            <a:spLocks noGrp="1"/>
          </p:cNvSpPr>
          <p:nvPr>
            <p:ph idx="1"/>
          </p:nvPr>
        </p:nvSpPr>
        <p:spPr/>
        <p:txBody>
          <a:bodyPr>
            <a:normAutofit/>
          </a:bodyPr>
          <a:lstStyle/>
          <a:p>
            <a:r>
              <a:rPr lang="sv-SE" dirty="0" smtClean="0">
                <a:latin typeface="Cambria" panose="02040503050406030204" pitchFamily="18" charset="0"/>
              </a:rPr>
              <a:t>I</a:t>
            </a:r>
            <a:r>
              <a:rPr lang="sv-SE" b="1" dirty="0" smtClean="0">
                <a:latin typeface="Cambria" panose="02040503050406030204" pitchFamily="18" charset="0"/>
              </a:rPr>
              <a:t>ntroduction</a:t>
            </a:r>
            <a:r>
              <a:rPr lang="sv-SE" dirty="0" smtClean="0">
                <a:latin typeface="Cambria" panose="02040503050406030204" pitchFamily="18" charset="0"/>
              </a:rPr>
              <a:t>: </a:t>
            </a:r>
          </a:p>
          <a:p>
            <a:pPr marL="0" indent="0">
              <a:buNone/>
            </a:pPr>
            <a:r>
              <a:rPr lang="sv-SE" dirty="0" smtClean="0">
                <a:latin typeface="Cambria" panose="02040503050406030204" pitchFamily="18" charset="0"/>
              </a:rPr>
              <a:t>- </a:t>
            </a:r>
            <a:r>
              <a:rPr lang="sv-SE" sz="2400" dirty="0" smtClean="0">
                <a:latin typeface="Cambria" panose="02040503050406030204" pitchFamily="18" charset="0"/>
              </a:rPr>
              <a:t>What is formal social protection/stakeholders?</a:t>
            </a:r>
            <a:endParaRPr lang="sv-SE" sz="2400" dirty="0">
              <a:latin typeface="Cambria" panose="02040503050406030204" pitchFamily="18" charset="0"/>
            </a:endParaRPr>
          </a:p>
          <a:p>
            <a:pPr>
              <a:buFontTx/>
              <a:buChar char="-"/>
            </a:pPr>
            <a:r>
              <a:rPr lang="sv-SE" sz="2400" dirty="0" smtClean="0">
                <a:latin typeface="Cambria" panose="02040503050406030204" pitchFamily="18" charset="0"/>
              </a:rPr>
              <a:t>Who are these policy and managerial SP stakeholders</a:t>
            </a:r>
            <a:r>
              <a:rPr lang="sv-SE" dirty="0" smtClean="0">
                <a:latin typeface="Cambria" panose="02040503050406030204" pitchFamily="18" charset="0"/>
              </a:rPr>
              <a:t>?</a:t>
            </a:r>
          </a:p>
          <a:p>
            <a:r>
              <a:rPr lang="sv-SE" b="1" dirty="0" smtClean="0">
                <a:latin typeface="Cambria" panose="02040503050406030204" pitchFamily="18" charset="0"/>
              </a:rPr>
              <a:t>Institutional Evolution of formal Social Protection.</a:t>
            </a:r>
          </a:p>
          <a:p>
            <a:r>
              <a:rPr lang="en-US" b="1" dirty="0" smtClean="0">
                <a:latin typeface="Cambria" panose="02040503050406030204" pitchFamily="18" charset="0"/>
              </a:rPr>
              <a:t>Managerial challenges faced by both Bureaucratic </a:t>
            </a:r>
            <a:r>
              <a:rPr lang="en-US" b="1" dirty="0">
                <a:latin typeface="Cambria" panose="02040503050406030204" pitchFamily="18" charset="0"/>
              </a:rPr>
              <a:t>and Political </a:t>
            </a:r>
            <a:r>
              <a:rPr lang="en-US" b="1" dirty="0" smtClean="0">
                <a:latin typeface="Cambria" panose="02040503050406030204" pitchFamily="18" charset="0"/>
              </a:rPr>
              <a:t>SP Leadership(stakeholders).</a:t>
            </a:r>
          </a:p>
          <a:p>
            <a:r>
              <a:rPr lang="en-US" b="1" dirty="0" smtClean="0">
                <a:latin typeface="Cambria" panose="02040503050406030204" pitchFamily="18" charset="0"/>
              </a:rPr>
              <a:t>CNPS Management and its Challenges.  </a:t>
            </a:r>
          </a:p>
          <a:p>
            <a:r>
              <a:rPr lang="en-US" b="1" dirty="0" smtClean="0">
                <a:latin typeface="Cambria" panose="02040503050406030204" pitchFamily="18" charset="0"/>
              </a:rPr>
              <a:t>Summary and Conclusions </a:t>
            </a:r>
          </a:p>
          <a:p>
            <a:pPr marL="0" indent="0">
              <a:buNone/>
            </a:pPr>
            <a:endParaRPr lang="en-US" dirty="0">
              <a:latin typeface="Cambria" panose="02040503050406030204" pitchFamily="18" charset="0"/>
            </a:endParaRPr>
          </a:p>
          <a:p>
            <a:endParaRPr lang="en-US" dirty="0">
              <a:latin typeface="Cambria" panose="02040503050406030204" pitchFamily="18" charset="0"/>
            </a:endParaRPr>
          </a:p>
          <a:p>
            <a:endParaRPr lang="sv-SE" dirty="0" smtClean="0">
              <a:latin typeface="Cambria" panose="02040503050406030204" pitchFamily="18" charset="0"/>
            </a:endParaRPr>
          </a:p>
          <a:p>
            <a:endParaRPr lang="sv-SE" dirty="0" smtClean="0"/>
          </a:p>
          <a:p>
            <a:pPr marL="0" indent="0">
              <a:buNone/>
            </a:pPr>
            <a:endParaRPr lang="sv-SE" dirty="0" smtClean="0"/>
          </a:p>
          <a:p>
            <a:endParaRPr lang="en-US" dirty="0"/>
          </a:p>
        </p:txBody>
      </p:sp>
    </p:spTree>
    <p:extLst>
      <p:ext uri="{BB962C8B-B14F-4D97-AF65-F5344CB8AC3E}">
        <p14:creationId xmlns:p14="http://schemas.microsoft.com/office/powerpoint/2010/main" val="2544734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latin typeface="Cambria" panose="02040503050406030204" pitchFamily="18" charset="0"/>
              </a:rPr>
              <a:t>What is formal Social Protection  and who are the SP Stakeholders?</a:t>
            </a:r>
            <a:endParaRPr lang="en-US" b="1" dirty="0">
              <a:latin typeface="Cambria" panose="02040503050406030204" pitchFamily="18" charset="0"/>
            </a:endParaRPr>
          </a:p>
        </p:txBody>
      </p:sp>
      <p:sp>
        <p:nvSpPr>
          <p:cNvPr id="3" name="Platshållare för innehåll 2"/>
          <p:cNvSpPr>
            <a:spLocks noGrp="1"/>
          </p:cNvSpPr>
          <p:nvPr>
            <p:ph idx="1"/>
          </p:nvPr>
        </p:nvSpPr>
        <p:spPr/>
        <p:txBody>
          <a:bodyPr/>
          <a:lstStyle/>
          <a:p>
            <a:pPr marL="0" indent="0">
              <a:buNone/>
            </a:pPr>
            <a:endParaRPr lang="en-US" sz="2000" i="1" dirty="0" smtClean="0">
              <a:latin typeface="Cambria" panose="02040503050406030204" pitchFamily="18" charset="0"/>
            </a:endParaRPr>
          </a:p>
          <a:p>
            <a:r>
              <a:rPr lang="en-US" sz="2000" i="1" dirty="0" smtClean="0">
                <a:latin typeface="Cambria" panose="02040503050406030204" pitchFamily="18" charset="0"/>
              </a:rPr>
              <a:t>“A </a:t>
            </a:r>
            <a:r>
              <a:rPr lang="en-US" sz="2000" i="1" dirty="0">
                <a:latin typeface="Cambria" panose="02040503050406030204" pitchFamily="18" charset="0"/>
              </a:rPr>
              <a:t>the set of policies and programs designed to reduce and prevent poverty and vulnerability across the life cycle… in nine main areas: child and family benefits, maternity protection, unemployment support, employment injury benefits, sickness benefits, health protection, old-age benefits, disability benefits and survivors’ benefits through a mix of contributory schemes (social insurance) and non-contributory tax financed social </a:t>
            </a:r>
            <a:r>
              <a:rPr lang="en-US" sz="2000" i="1" dirty="0" smtClean="0">
                <a:latin typeface="Cambria" panose="02040503050406030204" pitchFamily="18" charset="0"/>
              </a:rPr>
              <a:t>assistance”</a:t>
            </a:r>
            <a:r>
              <a:rPr lang="en-US" sz="2000" dirty="0" smtClean="0">
                <a:latin typeface="Cambria" panose="02040503050406030204" pitchFamily="18" charset="0"/>
              </a:rPr>
              <a:t> </a:t>
            </a:r>
            <a:r>
              <a:rPr lang="en-US" sz="2000" dirty="0">
                <a:latin typeface="Cambria" panose="02040503050406030204" pitchFamily="18" charset="0"/>
              </a:rPr>
              <a:t>(ILO, 2017:2).</a:t>
            </a:r>
          </a:p>
          <a:p>
            <a:pPr algn="just"/>
            <a:r>
              <a:rPr lang="en-US" sz="2000" dirty="0" smtClean="0">
                <a:latin typeface="Cambria" panose="02040503050406030204" pitchFamily="18" charset="0"/>
              </a:rPr>
              <a:t>These </a:t>
            </a:r>
            <a:r>
              <a:rPr lang="en-US" sz="2000" dirty="0">
                <a:latin typeface="Cambria" panose="02040503050406030204" pitchFamily="18" charset="0"/>
              </a:rPr>
              <a:t>are people who occupy influential positions in relation to social protection policies and their understanding and values drive the social protection agenda in Cameroon. Social protection stakeholders are divided into two groups – bureaucratic and non-bureaucratic (political) – and their roles are developed and institutionalized differently and operate at a range of levels</a:t>
            </a:r>
          </a:p>
          <a:p>
            <a:pPr marL="0" indent="0">
              <a:buNone/>
            </a:pPr>
            <a:endParaRPr lang="en-US" dirty="0"/>
          </a:p>
        </p:txBody>
      </p:sp>
    </p:spTree>
    <p:extLst>
      <p:ext uri="{BB962C8B-B14F-4D97-AF65-F5344CB8AC3E}">
        <p14:creationId xmlns:p14="http://schemas.microsoft.com/office/powerpoint/2010/main" val="1475056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latin typeface="Cambria" panose="02040503050406030204" pitchFamily="18" charset="0"/>
              </a:rPr>
              <a:t>Institutional Evolution of formal Social </a:t>
            </a:r>
            <a:r>
              <a:rPr lang="sv-SE" b="1" dirty="0" smtClean="0">
                <a:latin typeface="Cambria" panose="02040503050406030204" pitchFamily="18" charset="0"/>
              </a:rPr>
              <a:t>Protection.(1952-1977)</a:t>
            </a:r>
            <a:endParaRPr lang="en-US" dirty="0"/>
          </a:p>
        </p:txBody>
      </p:sp>
      <p:sp>
        <p:nvSpPr>
          <p:cNvPr id="3" name="Platshållare för innehåll 2"/>
          <p:cNvSpPr>
            <a:spLocks noGrp="1"/>
          </p:cNvSpPr>
          <p:nvPr>
            <p:ph idx="1"/>
          </p:nvPr>
        </p:nvSpPr>
        <p:spPr/>
        <p:txBody>
          <a:bodyPr>
            <a:normAutofit/>
          </a:bodyPr>
          <a:lstStyle/>
          <a:p>
            <a:r>
              <a:rPr lang="sv-SE" sz="1800" dirty="0" err="1" smtClean="0">
                <a:latin typeface="Cambria" panose="02040503050406030204" pitchFamily="18" charset="0"/>
              </a:rPr>
              <a:t>Grounded</a:t>
            </a:r>
            <a:r>
              <a:rPr lang="sv-SE" sz="1800" dirty="0" smtClean="0">
                <a:latin typeface="Cambria" panose="02040503050406030204" pitchFamily="18" charset="0"/>
              </a:rPr>
              <a:t> on 1952 Labour </a:t>
            </a:r>
            <a:r>
              <a:rPr lang="sv-SE" sz="1800" dirty="0" err="1" smtClean="0">
                <a:latin typeface="Cambria" panose="02040503050406030204" pitchFamily="18" charset="0"/>
              </a:rPr>
              <a:t>code</a:t>
            </a:r>
            <a:r>
              <a:rPr lang="sv-SE" sz="1800" dirty="0" smtClean="0">
                <a:latin typeface="Cambria" panose="02040503050406030204" pitchFamily="18" charset="0"/>
              </a:rPr>
              <a:t> </a:t>
            </a:r>
            <a:r>
              <a:rPr lang="sv-SE" sz="1800" dirty="0" err="1" smtClean="0">
                <a:latin typeface="Cambria" panose="02040503050406030204" pitchFamily="18" charset="0"/>
              </a:rPr>
              <a:t>creating</a:t>
            </a:r>
            <a:r>
              <a:rPr lang="sv-SE" sz="1800" dirty="0" smtClean="0">
                <a:latin typeface="Cambria" panose="02040503050406030204" pitchFamily="18" charset="0"/>
              </a:rPr>
              <a:t> </a:t>
            </a:r>
            <a:r>
              <a:rPr lang="x-none" sz="1800" dirty="0" smtClean="0">
                <a:latin typeface="Cambria" panose="02040503050406030204" pitchFamily="18" charset="0"/>
              </a:rPr>
              <a:t>‘Family </a:t>
            </a:r>
            <a:r>
              <a:rPr lang="x-none" sz="1800" dirty="0">
                <a:latin typeface="Cambria" panose="02040503050406030204" pitchFamily="18" charset="0"/>
              </a:rPr>
              <a:t>Allowance Fund’ </a:t>
            </a:r>
            <a:r>
              <a:rPr lang="x-none" sz="1800" dirty="0" smtClean="0">
                <a:latin typeface="Cambria" panose="02040503050406030204" pitchFamily="18" charset="0"/>
              </a:rPr>
              <a:t> </a:t>
            </a:r>
            <a:r>
              <a:rPr lang="x-none" sz="1800" dirty="0">
                <a:latin typeface="Cambria" panose="02040503050406030204" pitchFamily="18" charset="0"/>
              </a:rPr>
              <a:t>adopted by expatriates in order to support French citizens who were employed within the private sector. This formal system evolved into the Equalization Fund for Family Benefits, which covered all workers in the private </a:t>
            </a:r>
            <a:r>
              <a:rPr lang="x-none" sz="1800" dirty="0" smtClean="0">
                <a:latin typeface="Cambria" panose="02040503050406030204" pitchFamily="18" charset="0"/>
              </a:rPr>
              <a:t>sector</a:t>
            </a:r>
            <a:r>
              <a:rPr lang="sv-SE" sz="1800" dirty="0" smtClean="0">
                <a:latin typeface="Cambria" panose="02040503050406030204" pitchFamily="18" charset="0"/>
              </a:rPr>
              <a:t>.</a:t>
            </a:r>
          </a:p>
          <a:p>
            <a:r>
              <a:rPr lang="x-none" sz="1900" dirty="0">
                <a:latin typeface="Cambria" panose="02040503050406030204" pitchFamily="18" charset="0"/>
              </a:rPr>
              <a:t>These comprise Law No. 67-LF-07 of 12 June 1967 which established a family benefits </a:t>
            </a:r>
            <a:r>
              <a:rPr lang="x-none" sz="1900" dirty="0" smtClean="0">
                <a:latin typeface="Cambria" panose="02040503050406030204" pitchFamily="18" charset="0"/>
              </a:rPr>
              <a:t>code</a:t>
            </a:r>
            <a:r>
              <a:rPr lang="sv-SE" sz="1900" dirty="0" smtClean="0">
                <a:latin typeface="Cambria" panose="02040503050406030204" pitchFamily="18" charset="0"/>
              </a:rPr>
              <a:t>.</a:t>
            </a:r>
          </a:p>
          <a:p>
            <a:r>
              <a:rPr lang="x-none" sz="1900" dirty="0" smtClean="0">
                <a:latin typeface="Cambria" panose="02040503050406030204" pitchFamily="18" charset="0"/>
              </a:rPr>
              <a:t>Law </a:t>
            </a:r>
            <a:r>
              <a:rPr lang="x-none" sz="1900" dirty="0">
                <a:latin typeface="Cambria" panose="02040503050406030204" pitchFamily="18" charset="0"/>
              </a:rPr>
              <a:t>No. 67-LF-08 of 12 June 1967 which established the Cameroon National Social Insurance Fund (CNPS) as an independent body in charge of managing social benefits </a:t>
            </a:r>
            <a:r>
              <a:rPr lang="x-none" sz="1900" dirty="0" smtClean="0">
                <a:latin typeface="Cambria" panose="02040503050406030204" pitchFamily="18" charset="0"/>
              </a:rPr>
              <a:t>scheme</a:t>
            </a:r>
            <a:r>
              <a:rPr lang="sv-SE" sz="1900" dirty="0" smtClean="0">
                <a:latin typeface="Cambria" panose="02040503050406030204" pitchFamily="18" charset="0"/>
              </a:rPr>
              <a:t>.</a:t>
            </a:r>
          </a:p>
          <a:p>
            <a:r>
              <a:rPr lang="x-none" sz="1900" dirty="0" smtClean="0">
                <a:latin typeface="Cambria" panose="02040503050406030204" pitchFamily="18" charset="0"/>
              </a:rPr>
              <a:t> </a:t>
            </a:r>
            <a:r>
              <a:rPr lang="x-none" sz="1900" dirty="0">
                <a:latin typeface="Cambria" panose="02040503050406030204" pitchFamily="18" charset="0"/>
              </a:rPr>
              <a:t>Law No. 69-LF-18 of 10 November 1969 which instituted an old-age, invalidity and death pensions insurance </a:t>
            </a:r>
            <a:r>
              <a:rPr lang="x-none" sz="1900" dirty="0" smtClean="0">
                <a:latin typeface="Cambria" panose="02040503050406030204" pitchFamily="18" charset="0"/>
              </a:rPr>
              <a:t>scheme</a:t>
            </a:r>
            <a:r>
              <a:rPr lang="sv-SE" sz="1900" dirty="0" smtClean="0">
                <a:latin typeface="Cambria" panose="02040503050406030204" pitchFamily="18" charset="0"/>
              </a:rPr>
              <a:t>.</a:t>
            </a:r>
          </a:p>
          <a:p>
            <a:r>
              <a:rPr lang="x-none" sz="1900" dirty="0" smtClean="0">
                <a:latin typeface="Cambria" panose="02040503050406030204" pitchFamily="18" charset="0"/>
              </a:rPr>
              <a:t> </a:t>
            </a:r>
            <a:r>
              <a:rPr lang="x-none" sz="1900" dirty="0">
                <a:latin typeface="Cambria" panose="02040503050406030204" pitchFamily="18" charset="0"/>
              </a:rPr>
              <a:t>Ordinance No. 73-17 of 22 May 1973 on the organization of social insurance, which entrusts to the CNPS, as part of government’s policy, the service of various benefits provided by the legislation of social </a:t>
            </a:r>
            <a:r>
              <a:rPr lang="x-none" sz="1900" dirty="0" smtClean="0">
                <a:latin typeface="Cambria" panose="02040503050406030204" pitchFamily="18" charset="0"/>
              </a:rPr>
              <a:t>protection</a:t>
            </a:r>
            <a:r>
              <a:rPr lang="sv-SE" sz="1900" dirty="0" smtClean="0">
                <a:latin typeface="Cambria" panose="02040503050406030204" pitchFamily="18" charset="0"/>
              </a:rPr>
              <a:t>.</a:t>
            </a:r>
          </a:p>
          <a:p>
            <a:r>
              <a:rPr lang="x-none" sz="1900" dirty="0" smtClean="0">
                <a:latin typeface="Cambria" panose="02040503050406030204" pitchFamily="18" charset="0"/>
              </a:rPr>
              <a:t> </a:t>
            </a:r>
            <a:r>
              <a:rPr lang="x-none" sz="1900" dirty="0">
                <a:latin typeface="Cambria" panose="02040503050406030204" pitchFamily="18" charset="0"/>
              </a:rPr>
              <a:t>Law No. 77-11 of 13 July 1977 on the compensation and prevention of industrial accidents and occupational diseases that entrusts to the CNPS coverage and management of occupational </a:t>
            </a:r>
            <a:r>
              <a:rPr lang="x-none" sz="1900" dirty="0" smtClean="0">
                <a:latin typeface="Cambria" panose="02040503050406030204" pitchFamily="18" charset="0"/>
              </a:rPr>
              <a:t>risks</a:t>
            </a:r>
            <a:r>
              <a:rPr lang="sv-SE" sz="1900" dirty="0" smtClean="0">
                <a:latin typeface="Cambria" panose="02040503050406030204" pitchFamily="18" charset="0"/>
              </a:rPr>
              <a:t>.</a:t>
            </a:r>
            <a:endParaRPr lang="en-US" sz="1900" dirty="0">
              <a:latin typeface="Cambria" panose="02040503050406030204" pitchFamily="18" charset="0"/>
            </a:endParaRPr>
          </a:p>
        </p:txBody>
      </p:sp>
    </p:spTree>
    <p:extLst>
      <p:ext uri="{BB962C8B-B14F-4D97-AF65-F5344CB8AC3E}">
        <p14:creationId xmlns:p14="http://schemas.microsoft.com/office/powerpoint/2010/main" val="1273610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00456" y="310261"/>
            <a:ext cx="10515600" cy="1325563"/>
          </a:xfrm>
        </p:spPr>
        <p:txBody>
          <a:bodyPr>
            <a:normAutofit/>
          </a:bodyPr>
          <a:lstStyle/>
          <a:p>
            <a:r>
              <a:rPr lang="en-US" sz="2800" b="1" dirty="0">
                <a:latin typeface="Cambria" panose="02040503050406030204" pitchFamily="18" charset="0"/>
              </a:rPr>
              <a:t>Managerial challenges faced by </a:t>
            </a:r>
            <a:r>
              <a:rPr lang="en-US" sz="2800" b="1" dirty="0" smtClean="0">
                <a:latin typeface="Cambria" panose="02040503050406030204" pitchFamily="18" charset="0"/>
              </a:rPr>
              <a:t>both Political and Bureaucratic </a:t>
            </a:r>
            <a:r>
              <a:rPr lang="en-US" sz="2800" b="1" dirty="0">
                <a:latin typeface="Cambria" panose="02040503050406030204" pitchFamily="18" charset="0"/>
              </a:rPr>
              <a:t>SP Leadership(stakeholders).</a:t>
            </a:r>
            <a:br>
              <a:rPr lang="en-US" sz="2800" b="1" dirty="0">
                <a:latin typeface="Cambria" panose="02040503050406030204" pitchFamily="18" charset="0"/>
              </a:rPr>
            </a:br>
            <a:endParaRPr lang="en-US" sz="2800" b="1" dirty="0"/>
          </a:p>
        </p:txBody>
      </p:sp>
      <p:sp>
        <p:nvSpPr>
          <p:cNvPr id="3" name="Platshållare för innehåll 2"/>
          <p:cNvSpPr>
            <a:spLocks noGrp="1"/>
          </p:cNvSpPr>
          <p:nvPr>
            <p:ph idx="1"/>
          </p:nvPr>
        </p:nvSpPr>
        <p:spPr/>
        <p:txBody>
          <a:bodyPr>
            <a:normAutofit/>
          </a:bodyPr>
          <a:lstStyle/>
          <a:p>
            <a:pPr marL="0" indent="0">
              <a:buNone/>
            </a:pPr>
            <a:r>
              <a:rPr lang="sv-SE" sz="2000" b="1" dirty="0" smtClean="0">
                <a:latin typeface="Cambria" panose="02040503050406030204" pitchFamily="18" charset="0"/>
              </a:rPr>
              <a:t>Political Stakeholders</a:t>
            </a:r>
            <a:endParaRPr lang="en-US" sz="2000" b="1" dirty="0" smtClean="0">
              <a:latin typeface="Cambria" panose="02040503050406030204" pitchFamily="18" charset="0"/>
            </a:endParaRPr>
          </a:p>
          <a:p>
            <a:r>
              <a:rPr lang="en-US" sz="2000" b="1" dirty="0" smtClean="0">
                <a:latin typeface="Cambria" panose="02040503050406030204" pitchFamily="18" charset="0"/>
              </a:rPr>
              <a:t>Problem </a:t>
            </a:r>
            <a:r>
              <a:rPr lang="en-US" sz="2000" b="1" dirty="0">
                <a:latin typeface="Cambria" panose="02040503050406030204" pitchFamily="18" charset="0"/>
              </a:rPr>
              <a:t>solving and agenda </a:t>
            </a:r>
            <a:r>
              <a:rPr lang="en-US" sz="2000" b="1" dirty="0" smtClean="0">
                <a:latin typeface="Cambria" panose="02040503050406030204" pitchFamily="18" charset="0"/>
              </a:rPr>
              <a:t>setting: </a:t>
            </a:r>
            <a:r>
              <a:rPr lang="en-US" sz="2000" dirty="0">
                <a:latin typeface="Cambria" panose="02040503050406030204" pitchFamily="18" charset="0"/>
              </a:rPr>
              <a:t>R</a:t>
            </a:r>
            <a:r>
              <a:rPr lang="en-US" sz="2000" dirty="0" smtClean="0">
                <a:latin typeface="Cambria" panose="02040503050406030204" pitchFamily="18" charset="0"/>
              </a:rPr>
              <a:t>elatively </a:t>
            </a:r>
            <a:r>
              <a:rPr lang="en-US" sz="2000" dirty="0">
                <a:latin typeface="Cambria" panose="02040503050406030204" pitchFamily="18" charset="0"/>
              </a:rPr>
              <a:t>limited in setting agendas and suggesting </a:t>
            </a:r>
            <a:r>
              <a:rPr lang="en-US" sz="2000" dirty="0" smtClean="0">
                <a:latin typeface="Cambria" panose="02040503050406030204" pitchFamily="18" charset="0"/>
              </a:rPr>
              <a:t>solutions. They can not propose concrete agendas. Highly centralized governance structure (Parliament).</a:t>
            </a:r>
          </a:p>
          <a:p>
            <a:r>
              <a:rPr lang="en-US" sz="2000" b="1" dirty="0" smtClean="0">
                <a:latin typeface="Cambria" panose="02040503050406030204" pitchFamily="18" charset="0"/>
              </a:rPr>
              <a:t>Lack </a:t>
            </a:r>
            <a:r>
              <a:rPr lang="en-US" sz="2000" b="1" dirty="0">
                <a:latin typeface="Cambria" panose="02040503050406030204" pitchFamily="18" charset="0"/>
              </a:rPr>
              <a:t>of political </a:t>
            </a:r>
            <a:r>
              <a:rPr lang="en-US" sz="2000" b="1" dirty="0" smtClean="0">
                <a:latin typeface="Cambria" panose="02040503050406030204" pitchFamily="18" charset="0"/>
              </a:rPr>
              <a:t>will:  </a:t>
            </a:r>
            <a:r>
              <a:rPr lang="en-US" sz="2000" dirty="0" smtClean="0">
                <a:latin typeface="Cambria" panose="02040503050406030204" pitchFamily="18" charset="0"/>
              </a:rPr>
              <a:t>Especially from executive and governmental leadership. This is a big barrier.</a:t>
            </a:r>
          </a:p>
          <a:p>
            <a:r>
              <a:rPr lang="en-US" sz="2000" b="1" dirty="0">
                <a:latin typeface="Cambria" panose="02040503050406030204" pitchFamily="18" charset="0"/>
              </a:rPr>
              <a:t>Strategic </a:t>
            </a:r>
            <a:r>
              <a:rPr lang="en-US" sz="2000" b="1" dirty="0" smtClean="0">
                <a:latin typeface="Cambria" panose="02040503050406030204" pitchFamily="18" charset="0"/>
              </a:rPr>
              <a:t>gaps:  lack of strategic thinking: </a:t>
            </a:r>
            <a:r>
              <a:rPr lang="en-US" sz="2000" dirty="0" smtClean="0">
                <a:latin typeface="Cambria" panose="02040503050406030204" pitchFamily="18" charset="0"/>
              </a:rPr>
              <a:t>Better targeting of vulnerable people. Have very broad ideas about issues of vulnerability</a:t>
            </a:r>
            <a:r>
              <a:rPr lang="en-US" sz="2000" b="1" dirty="0" smtClean="0">
                <a:latin typeface="Cambria" panose="02040503050406030204" pitchFamily="18" charset="0"/>
              </a:rPr>
              <a:t>.</a:t>
            </a:r>
          </a:p>
          <a:p>
            <a:r>
              <a:rPr lang="en-US" sz="1800" b="1" dirty="0">
                <a:latin typeface="Cambria" panose="02040503050406030204" pitchFamily="18" charset="0"/>
              </a:rPr>
              <a:t>Underdeveloped concepts and </a:t>
            </a:r>
            <a:r>
              <a:rPr lang="en-US" sz="1800" b="1" dirty="0" smtClean="0">
                <a:latin typeface="Cambria" panose="02040503050406030204" pitchFamily="18" charset="0"/>
              </a:rPr>
              <a:t>frameworks: </a:t>
            </a:r>
            <a:r>
              <a:rPr lang="en-US" sz="2000" dirty="0">
                <a:latin typeface="Cambria" panose="02040503050406030204" pitchFamily="18" charset="0"/>
              </a:rPr>
              <a:t>lack the ability to conceptualize issues of risk and </a:t>
            </a:r>
            <a:r>
              <a:rPr lang="en-US" sz="2000" dirty="0" smtClean="0">
                <a:latin typeface="Cambria" panose="02040503050406030204" pitchFamily="18" charset="0"/>
              </a:rPr>
              <a:t>vulnerability, Lack of shared principles leading to the use of excessive discretionary powers when managing SP resources. </a:t>
            </a:r>
          </a:p>
          <a:p>
            <a:endParaRPr lang="en-US" sz="1800" b="1" dirty="0">
              <a:latin typeface="Cambria" panose="02040503050406030204" pitchFamily="18" charset="0"/>
            </a:endParaRPr>
          </a:p>
        </p:txBody>
      </p:sp>
    </p:spTree>
    <p:extLst>
      <p:ext uri="{BB962C8B-B14F-4D97-AF65-F5344CB8AC3E}">
        <p14:creationId xmlns:p14="http://schemas.microsoft.com/office/powerpoint/2010/main" val="2873194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en-US" sz="2800" b="1" dirty="0">
                <a:latin typeface="Cambria" panose="02040503050406030204" pitchFamily="18" charset="0"/>
              </a:rPr>
              <a:t>Managerial challenges faced by both Political and Bureaucratic SP Leadership(stakeholders).</a:t>
            </a:r>
            <a:br>
              <a:rPr lang="en-US" sz="2800" b="1" dirty="0">
                <a:latin typeface="Cambria" panose="02040503050406030204" pitchFamily="18" charset="0"/>
              </a:rPr>
            </a:br>
            <a:endParaRPr lang="en-US" sz="2800" dirty="0"/>
          </a:p>
        </p:txBody>
      </p:sp>
      <p:sp>
        <p:nvSpPr>
          <p:cNvPr id="3" name="Platshållare för innehåll 2"/>
          <p:cNvSpPr>
            <a:spLocks noGrp="1"/>
          </p:cNvSpPr>
          <p:nvPr>
            <p:ph idx="1"/>
          </p:nvPr>
        </p:nvSpPr>
        <p:spPr/>
        <p:txBody>
          <a:bodyPr>
            <a:normAutofit/>
          </a:bodyPr>
          <a:lstStyle/>
          <a:p>
            <a:pPr marL="0" indent="0">
              <a:buNone/>
            </a:pPr>
            <a:r>
              <a:rPr lang="sv-SE" sz="2000" b="1" dirty="0" smtClean="0">
                <a:latin typeface="Cambria" panose="02040503050406030204" pitchFamily="18" charset="0"/>
              </a:rPr>
              <a:t> Bureaucratic Stakeholders.</a:t>
            </a:r>
          </a:p>
          <a:p>
            <a:pPr lvl="0" eaLnBrk="0" hangingPunct="0"/>
            <a:r>
              <a:rPr lang="sv-SE" sz="2000" b="1" dirty="0" smtClean="0">
                <a:latin typeface="Cambria" panose="02040503050406030204" pitchFamily="18" charset="0"/>
              </a:rPr>
              <a:t>Legislative and Policy weaknesses:</a:t>
            </a:r>
            <a:r>
              <a:rPr lang="x-none" sz="2000" dirty="0">
                <a:latin typeface="Cambria" panose="02040503050406030204" pitchFamily="18" charset="0"/>
              </a:rPr>
              <a:t>Too much emphasis on legislative formulation and statutory </a:t>
            </a:r>
            <a:r>
              <a:rPr lang="x-none" sz="2000" dirty="0" smtClean="0">
                <a:latin typeface="Cambria" panose="02040503050406030204" pitchFamily="18" charset="0"/>
              </a:rPr>
              <a:t>statements</a:t>
            </a:r>
            <a:r>
              <a:rPr lang="en-US" sz="2000" dirty="0" smtClean="0">
                <a:latin typeface="Cambria" panose="02040503050406030204" pitchFamily="18" charset="0"/>
              </a:rPr>
              <a:t>. </a:t>
            </a:r>
            <a:r>
              <a:rPr lang="x-none" sz="2000" dirty="0" smtClean="0">
                <a:latin typeface="Cambria" panose="02040503050406030204" pitchFamily="18" charset="0"/>
              </a:rPr>
              <a:t>Non-compliance </a:t>
            </a:r>
            <a:r>
              <a:rPr lang="x-none" sz="2000" dirty="0">
                <a:latin typeface="Cambria" panose="02040503050406030204" pitchFamily="18" charset="0"/>
              </a:rPr>
              <a:t>and non-enforceability</a:t>
            </a:r>
            <a:endParaRPr lang="en-US" sz="2000" dirty="0">
              <a:latin typeface="Cambria" panose="02040503050406030204" pitchFamily="18" charset="0"/>
            </a:endParaRPr>
          </a:p>
          <a:p>
            <a:pPr lvl="0" eaLnBrk="0" hangingPunct="0"/>
            <a:r>
              <a:rPr lang="sv-SE" sz="2000" b="1" dirty="0" smtClean="0">
                <a:latin typeface="Cambria" panose="02040503050406030204" pitchFamily="18" charset="0"/>
              </a:rPr>
              <a:t>Resource constraints: </a:t>
            </a:r>
            <a:r>
              <a:rPr lang="x-none" sz="2000" dirty="0">
                <a:latin typeface="Cambria" panose="02040503050406030204" pitchFamily="18" charset="0"/>
              </a:rPr>
              <a:t>Finance and budget </a:t>
            </a:r>
            <a:r>
              <a:rPr lang="x-none" sz="2000" dirty="0" smtClean="0">
                <a:latin typeface="Cambria" panose="02040503050406030204" pitchFamily="18" charset="0"/>
              </a:rPr>
              <a:t>setting</a:t>
            </a:r>
            <a:r>
              <a:rPr lang="en-US" sz="2000" dirty="0" smtClean="0">
                <a:latin typeface="Cambria" panose="02040503050406030204" pitchFamily="18" charset="0"/>
              </a:rPr>
              <a:t>, </a:t>
            </a:r>
            <a:r>
              <a:rPr lang="x-none" sz="2000" dirty="0" smtClean="0">
                <a:latin typeface="Cambria" panose="02040503050406030204" pitchFamily="18" charset="0"/>
              </a:rPr>
              <a:t>HR </a:t>
            </a:r>
            <a:r>
              <a:rPr lang="x-none" sz="2000" dirty="0">
                <a:latin typeface="Cambria" panose="02040503050406030204" pitchFamily="18" charset="0"/>
              </a:rPr>
              <a:t>problems e.g. staffing, skills and </a:t>
            </a:r>
            <a:r>
              <a:rPr lang="x-none" sz="2000" dirty="0" smtClean="0">
                <a:latin typeface="Cambria" panose="02040503050406030204" pitchFamily="18" charset="0"/>
              </a:rPr>
              <a:t>training</a:t>
            </a:r>
            <a:r>
              <a:rPr lang="en-US" sz="2000" dirty="0" smtClean="0">
                <a:latin typeface="Cambria" panose="02040503050406030204" pitchFamily="18" charset="0"/>
              </a:rPr>
              <a:t>, </a:t>
            </a:r>
            <a:r>
              <a:rPr lang="x-none" sz="2000" dirty="0" smtClean="0">
                <a:latin typeface="Cambria" panose="02040503050406030204" pitchFamily="18" charset="0"/>
              </a:rPr>
              <a:t>Corruption </a:t>
            </a:r>
            <a:r>
              <a:rPr lang="x-none" sz="2000" dirty="0">
                <a:latin typeface="Cambria" panose="02040503050406030204" pitchFamily="18" charset="0"/>
              </a:rPr>
              <a:t>and </a:t>
            </a:r>
            <a:r>
              <a:rPr lang="x-none" sz="2000" dirty="0" smtClean="0">
                <a:latin typeface="Cambria" panose="02040503050406030204" pitchFamily="18" charset="0"/>
              </a:rPr>
              <a:t>fraud</a:t>
            </a:r>
            <a:r>
              <a:rPr lang="en-US" sz="2000" dirty="0">
                <a:latin typeface="Cambria" panose="02040503050406030204" pitchFamily="18" charset="0"/>
              </a:rPr>
              <a:t>.</a:t>
            </a:r>
            <a:endParaRPr lang="sv-SE" sz="2000" b="1" dirty="0" smtClean="0">
              <a:latin typeface="Cambria" panose="02040503050406030204" pitchFamily="18" charset="0"/>
            </a:endParaRPr>
          </a:p>
          <a:p>
            <a:r>
              <a:rPr lang="sv-SE" sz="2000" b="1" dirty="0" smtClean="0">
                <a:latin typeface="Cambria" panose="02040503050406030204" pitchFamily="18" charset="0"/>
              </a:rPr>
              <a:t>Citizenship Knowledge and awareness: </a:t>
            </a:r>
            <a:r>
              <a:rPr lang="x-none" sz="2000" dirty="0">
                <a:latin typeface="Cambria" panose="02040503050406030204" pitchFamily="18" charset="0"/>
              </a:rPr>
              <a:t>Lack of knowledge about rights and </a:t>
            </a:r>
            <a:r>
              <a:rPr lang="x-none" sz="2000" dirty="0" smtClean="0">
                <a:latin typeface="Cambria" panose="02040503050406030204" pitchFamily="18" charset="0"/>
              </a:rPr>
              <a:t>obligations</a:t>
            </a:r>
            <a:endParaRPr lang="sv-SE" sz="2000" b="1" dirty="0" smtClean="0">
              <a:latin typeface="Cambria" panose="02040503050406030204" pitchFamily="18" charset="0"/>
            </a:endParaRPr>
          </a:p>
          <a:p>
            <a:pPr lvl="0" eaLnBrk="0" hangingPunct="0"/>
            <a:r>
              <a:rPr lang="sv-SE" sz="2000" b="1" dirty="0" smtClean="0">
                <a:latin typeface="Cambria" panose="02040503050406030204" pitchFamily="18" charset="0"/>
              </a:rPr>
              <a:t>Lack of concepts and frameworks: </a:t>
            </a:r>
            <a:r>
              <a:rPr lang="x-none" sz="2000" dirty="0">
                <a:latin typeface="Cambria" panose="02040503050406030204" pitchFamily="18" charset="0"/>
              </a:rPr>
              <a:t>Implementation </a:t>
            </a:r>
            <a:r>
              <a:rPr lang="x-none" sz="2000" dirty="0" smtClean="0">
                <a:latin typeface="Cambria" panose="02040503050406030204" pitchFamily="18" charset="0"/>
              </a:rPr>
              <a:t>gaps</a:t>
            </a:r>
            <a:r>
              <a:rPr lang="en-US" sz="2000" dirty="0" smtClean="0">
                <a:latin typeface="Cambria" panose="02040503050406030204" pitchFamily="18" charset="0"/>
              </a:rPr>
              <a:t>, </a:t>
            </a:r>
            <a:r>
              <a:rPr lang="x-none" sz="2000" dirty="0" smtClean="0">
                <a:latin typeface="Cambria" panose="02040503050406030204" pitchFamily="18" charset="0"/>
              </a:rPr>
              <a:t>Institutional tensions</a:t>
            </a:r>
            <a:r>
              <a:rPr lang="en-US" sz="2000" dirty="0">
                <a:latin typeface="Cambria" panose="02040503050406030204" pitchFamily="18" charset="0"/>
              </a:rPr>
              <a:t> </a:t>
            </a:r>
            <a:r>
              <a:rPr lang="en-US" sz="2000" dirty="0" smtClean="0">
                <a:latin typeface="Cambria" panose="02040503050406030204" pitchFamily="18" charset="0"/>
              </a:rPr>
              <a:t>and </a:t>
            </a:r>
            <a:r>
              <a:rPr lang="x-none" sz="2000" dirty="0" smtClean="0">
                <a:latin typeface="Cambria" panose="02040503050406030204" pitchFamily="18" charset="0"/>
              </a:rPr>
              <a:t>Lack </a:t>
            </a:r>
            <a:r>
              <a:rPr lang="x-none" sz="2000" dirty="0">
                <a:latin typeface="Cambria" panose="02040503050406030204" pitchFamily="18" charset="0"/>
              </a:rPr>
              <a:t>of </a:t>
            </a:r>
            <a:r>
              <a:rPr lang="x-none" sz="2000" dirty="0" smtClean="0">
                <a:latin typeface="Cambria" panose="02040503050406030204" pitchFamily="18" charset="0"/>
              </a:rPr>
              <a:t>collaboration</a:t>
            </a:r>
            <a:r>
              <a:rPr lang="sv-SE" sz="2000" dirty="0" smtClean="0">
                <a:latin typeface="Cambria" panose="02040503050406030204" pitchFamily="18" charset="0"/>
              </a:rPr>
              <a:t>.</a:t>
            </a:r>
            <a:endParaRPr lang="en-US" sz="2000" dirty="0">
              <a:latin typeface="Cambria" panose="02040503050406030204" pitchFamily="18" charset="0"/>
            </a:endParaRPr>
          </a:p>
          <a:p>
            <a:endParaRPr lang="en-US" sz="2000" b="1" dirty="0">
              <a:latin typeface="Cambria" panose="02040503050406030204" pitchFamily="18" charset="0"/>
            </a:endParaRPr>
          </a:p>
        </p:txBody>
      </p:sp>
    </p:spTree>
    <p:extLst>
      <p:ext uri="{BB962C8B-B14F-4D97-AF65-F5344CB8AC3E}">
        <p14:creationId xmlns:p14="http://schemas.microsoft.com/office/powerpoint/2010/main" val="1809591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b="1" dirty="0">
                <a:latin typeface="Cambria" panose="02040503050406030204" pitchFamily="18" charset="0"/>
              </a:rPr>
              <a:t>CNPS Management and its Challenges</a:t>
            </a:r>
            <a:endParaRPr lang="en-US" dirty="0">
              <a:latin typeface="Cambria" panose="02040503050406030204" pitchFamily="18" charset="0"/>
            </a:endParaRPr>
          </a:p>
        </p:txBody>
      </p:sp>
      <p:sp>
        <p:nvSpPr>
          <p:cNvPr id="3" name="Platshållare för innehåll 2"/>
          <p:cNvSpPr>
            <a:spLocks noGrp="1"/>
          </p:cNvSpPr>
          <p:nvPr>
            <p:ph idx="1"/>
          </p:nvPr>
        </p:nvSpPr>
        <p:spPr/>
        <p:txBody>
          <a:bodyPr>
            <a:normAutofit/>
          </a:bodyPr>
          <a:lstStyle/>
          <a:p>
            <a:r>
              <a:rPr lang="sv-SE" sz="2000" dirty="0" err="1" smtClean="0">
                <a:latin typeface="Cambria" panose="02040503050406030204" pitchFamily="18" charset="0"/>
              </a:rPr>
              <a:t>Allegations</a:t>
            </a:r>
            <a:r>
              <a:rPr lang="sv-SE" sz="2000" dirty="0" smtClean="0">
                <a:latin typeface="Cambria" panose="02040503050406030204" pitchFamily="18" charset="0"/>
              </a:rPr>
              <a:t> of </a:t>
            </a:r>
            <a:r>
              <a:rPr lang="sv-SE" sz="2000" dirty="0" err="1" smtClean="0">
                <a:latin typeface="Cambria" panose="02040503050406030204" pitchFamily="18" charset="0"/>
              </a:rPr>
              <a:t>large</a:t>
            </a:r>
            <a:r>
              <a:rPr lang="sv-SE" sz="2000" dirty="0" smtClean="0">
                <a:latin typeface="Cambria" panose="02040503050406030204" pitchFamily="18" charset="0"/>
              </a:rPr>
              <a:t> </a:t>
            </a:r>
            <a:r>
              <a:rPr lang="sv-SE" sz="2000" dirty="0" err="1" smtClean="0">
                <a:latin typeface="Cambria" panose="02040503050406030204" pitchFamily="18" charset="0"/>
              </a:rPr>
              <a:t>scale</a:t>
            </a:r>
            <a:r>
              <a:rPr lang="sv-SE" sz="2000" dirty="0" smtClean="0">
                <a:latin typeface="Cambria" panose="02040503050406030204" pitchFamily="18" charset="0"/>
              </a:rPr>
              <a:t> </a:t>
            </a:r>
            <a:r>
              <a:rPr lang="sv-SE" sz="2000" dirty="0" err="1" smtClean="0">
                <a:latin typeface="Cambria" panose="02040503050406030204" pitchFamily="18" charset="0"/>
              </a:rPr>
              <a:t>corruption</a:t>
            </a:r>
            <a:r>
              <a:rPr lang="sv-SE" sz="2000" dirty="0" smtClean="0">
                <a:latin typeface="Cambria" panose="02040503050406030204" pitchFamily="18" charset="0"/>
              </a:rPr>
              <a:t>.</a:t>
            </a:r>
          </a:p>
          <a:p>
            <a:r>
              <a:rPr lang="sv-SE" sz="2000" dirty="0" err="1" smtClean="0">
                <a:latin typeface="Cambria" panose="02040503050406030204" pitchFamily="18" charset="0"/>
              </a:rPr>
              <a:t>Questions</a:t>
            </a:r>
            <a:r>
              <a:rPr lang="sv-SE" sz="2000" dirty="0" smtClean="0">
                <a:latin typeface="Cambria" panose="02040503050406030204" pitchFamily="18" charset="0"/>
              </a:rPr>
              <a:t> </a:t>
            </a:r>
            <a:r>
              <a:rPr lang="sv-SE" sz="2000" dirty="0" err="1" smtClean="0">
                <a:latin typeface="Cambria" panose="02040503050406030204" pitchFamily="18" charset="0"/>
              </a:rPr>
              <a:t>about</a:t>
            </a:r>
            <a:r>
              <a:rPr lang="sv-SE" sz="2000" dirty="0" smtClean="0">
                <a:latin typeface="Cambria" panose="02040503050406030204" pitchFamily="18" charset="0"/>
              </a:rPr>
              <a:t> </a:t>
            </a:r>
            <a:r>
              <a:rPr lang="sv-SE" sz="2000" dirty="0" err="1" smtClean="0">
                <a:latin typeface="Cambria" panose="02040503050406030204" pitchFamily="18" charset="0"/>
              </a:rPr>
              <a:t>levels</a:t>
            </a:r>
            <a:r>
              <a:rPr lang="sv-SE" sz="2000" dirty="0" smtClean="0">
                <a:latin typeface="Cambria" panose="02040503050406030204" pitchFamily="18" charset="0"/>
              </a:rPr>
              <a:t> of </a:t>
            </a:r>
            <a:r>
              <a:rPr lang="sv-SE" sz="2000" dirty="0" err="1" smtClean="0">
                <a:latin typeface="Cambria" panose="02040503050406030204" pitchFamily="18" charset="0"/>
              </a:rPr>
              <a:t>autonomy</a:t>
            </a:r>
            <a:r>
              <a:rPr lang="sv-SE" sz="2000" dirty="0" smtClean="0">
                <a:latin typeface="Cambria" panose="02040503050406030204" pitchFamily="18" charset="0"/>
              </a:rPr>
              <a:t> and </a:t>
            </a:r>
            <a:r>
              <a:rPr lang="sv-SE" sz="2000" dirty="0" err="1" smtClean="0">
                <a:latin typeface="Cambria" panose="02040503050406030204" pitchFamily="18" charset="0"/>
              </a:rPr>
              <a:t>largely</a:t>
            </a:r>
            <a:r>
              <a:rPr lang="sv-SE" sz="2000" dirty="0" smtClean="0">
                <a:latin typeface="Cambria" panose="02040503050406030204" pitchFamily="18" charset="0"/>
              </a:rPr>
              <a:t> </a:t>
            </a:r>
            <a:r>
              <a:rPr lang="sv-SE" sz="2000" dirty="0" err="1" smtClean="0">
                <a:latin typeface="Cambria" panose="02040503050406030204" pitchFamily="18" charset="0"/>
              </a:rPr>
              <a:t>centralised</a:t>
            </a:r>
            <a:r>
              <a:rPr lang="sv-SE" sz="2000" dirty="0" smtClean="0">
                <a:latin typeface="Cambria" panose="02040503050406030204" pitchFamily="18" charset="0"/>
              </a:rPr>
              <a:t> </a:t>
            </a:r>
            <a:r>
              <a:rPr lang="sv-SE" sz="2000" dirty="0" err="1" smtClean="0">
                <a:latin typeface="Cambria" panose="02040503050406030204" pitchFamily="18" charset="0"/>
              </a:rPr>
              <a:t>policies</a:t>
            </a:r>
            <a:r>
              <a:rPr lang="sv-SE" sz="2000" dirty="0" smtClean="0">
                <a:latin typeface="Cambria" panose="02040503050406030204" pitchFamily="18" charset="0"/>
              </a:rPr>
              <a:t> and agenda.</a:t>
            </a:r>
          </a:p>
          <a:p>
            <a:r>
              <a:rPr lang="sv-SE" sz="2000" dirty="0">
                <a:latin typeface="Cambria" panose="02040503050406030204" pitchFamily="18" charset="0"/>
              </a:rPr>
              <a:t>Long lasting </a:t>
            </a:r>
            <a:r>
              <a:rPr lang="sv-SE" sz="2000" dirty="0" err="1">
                <a:latin typeface="Cambria" panose="02040503050406030204" pitchFamily="18" charset="0"/>
              </a:rPr>
              <a:t>delivery</a:t>
            </a:r>
            <a:r>
              <a:rPr lang="sv-SE" sz="2000" dirty="0">
                <a:latin typeface="Cambria" panose="02040503050406030204" pitchFamily="18" charset="0"/>
              </a:rPr>
              <a:t> and administrative </a:t>
            </a:r>
            <a:r>
              <a:rPr lang="sv-SE" sz="2000" dirty="0" err="1" smtClean="0">
                <a:latin typeface="Cambria" panose="02040503050406030204" pitchFamily="18" charset="0"/>
              </a:rPr>
              <a:t>issues</a:t>
            </a:r>
            <a:r>
              <a:rPr lang="sv-SE" sz="2000" dirty="0" smtClean="0">
                <a:latin typeface="Cambria" panose="02040503050406030204" pitchFamily="18" charset="0"/>
              </a:rPr>
              <a:t>.</a:t>
            </a:r>
          </a:p>
          <a:p>
            <a:r>
              <a:rPr lang="sv-SE" sz="2000" dirty="0" err="1" smtClean="0">
                <a:latin typeface="Cambria" panose="02040503050406030204" pitchFamily="18" charset="0"/>
              </a:rPr>
              <a:t>Adhoc</a:t>
            </a:r>
            <a:r>
              <a:rPr lang="sv-SE" sz="2000" dirty="0" smtClean="0">
                <a:latin typeface="Cambria" panose="02040503050406030204" pitchFamily="18" charset="0"/>
              </a:rPr>
              <a:t> and </a:t>
            </a:r>
            <a:r>
              <a:rPr lang="sv-SE" sz="2000" dirty="0" err="1" smtClean="0">
                <a:latin typeface="Cambria" panose="02040503050406030204" pitchFamily="18" charset="0"/>
              </a:rPr>
              <a:t>pacthwork</a:t>
            </a:r>
            <a:r>
              <a:rPr lang="sv-SE" sz="2000" dirty="0" smtClean="0">
                <a:latin typeface="Cambria" panose="02040503050406030204" pitchFamily="18" charset="0"/>
              </a:rPr>
              <a:t> </a:t>
            </a:r>
            <a:r>
              <a:rPr lang="sv-SE" sz="2000" dirty="0" err="1" smtClean="0">
                <a:latin typeface="Cambria" panose="02040503050406030204" pitchFamily="18" charset="0"/>
              </a:rPr>
              <a:t>improvement</a:t>
            </a:r>
            <a:r>
              <a:rPr lang="sv-SE" sz="2000" dirty="0" smtClean="0">
                <a:latin typeface="Cambria" panose="02040503050406030204" pitchFamily="18" charset="0"/>
              </a:rPr>
              <a:t> </a:t>
            </a:r>
            <a:r>
              <a:rPr lang="sv-SE" sz="2000" dirty="0" err="1" smtClean="0">
                <a:latin typeface="Cambria" panose="02040503050406030204" pitchFamily="18" charset="0"/>
              </a:rPr>
              <a:t>lately</a:t>
            </a:r>
            <a:r>
              <a:rPr lang="sv-SE" sz="2000" dirty="0" smtClean="0">
                <a:latin typeface="Cambria" panose="02040503050406030204" pitchFamily="18" charset="0"/>
              </a:rPr>
              <a:t>?</a:t>
            </a:r>
          </a:p>
          <a:p>
            <a:endParaRPr lang="sv-SE" sz="2000" dirty="0">
              <a:latin typeface="Cambria" panose="02040503050406030204" pitchFamily="18" charset="0"/>
            </a:endParaRPr>
          </a:p>
          <a:p>
            <a:endParaRPr lang="sv-SE" sz="2000" dirty="0" smtClean="0">
              <a:latin typeface="Cambria" panose="02040503050406030204" pitchFamily="18" charset="0"/>
            </a:endParaRPr>
          </a:p>
          <a:p>
            <a:endParaRPr lang="sv-SE" sz="2000" dirty="0" smtClean="0">
              <a:latin typeface="Cambria" panose="02040503050406030204" pitchFamily="18" charset="0"/>
            </a:endParaRPr>
          </a:p>
          <a:p>
            <a:endParaRPr lang="en-US" sz="2000" dirty="0">
              <a:latin typeface="Cambria" panose="02040503050406030204" pitchFamily="18" charset="0"/>
            </a:endParaRPr>
          </a:p>
        </p:txBody>
      </p:sp>
    </p:spTree>
    <p:extLst>
      <p:ext uri="{BB962C8B-B14F-4D97-AF65-F5344CB8AC3E}">
        <p14:creationId xmlns:p14="http://schemas.microsoft.com/office/powerpoint/2010/main" val="2570143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latin typeface="Cambria" panose="02040503050406030204" pitchFamily="18" charset="0"/>
              </a:rPr>
              <a:t>Summary</a:t>
            </a:r>
            <a:r>
              <a:rPr lang="sv-SE" dirty="0" smtClean="0">
                <a:latin typeface="Cambria" panose="02040503050406030204" pitchFamily="18" charset="0"/>
              </a:rPr>
              <a:t> and </a:t>
            </a:r>
            <a:r>
              <a:rPr lang="sv-SE" dirty="0" err="1" smtClean="0">
                <a:latin typeface="Cambria" panose="02040503050406030204" pitchFamily="18" charset="0"/>
              </a:rPr>
              <a:t>Conclusion</a:t>
            </a:r>
            <a:endParaRPr lang="en-US" dirty="0">
              <a:latin typeface="Cambria" panose="02040503050406030204" pitchFamily="18" charset="0"/>
            </a:endParaRPr>
          </a:p>
        </p:txBody>
      </p:sp>
      <p:sp>
        <p:nvSpPr>
          <p:cNvPr id="3" name="Platshållare för innehåll 2"/>
          <p:cNvSpPr>
            <a:spLocks noGrp="1"/>
          </p:cNvSpPr>
          <p:nvPr>
            <p:ph idx="1"/>
          </p:nvPr>
        </p:nvSpPr>
        <p:spPr/>
        <p:txBody>
          <a:bodyPr/>
          <a:lstStyle/>
          <a:p>
            <a:r>
              <a:rPr lang="sv-SE" sz="2000" dirty="0" smtClean="0">
                <a:latin typeface="Cambria" panose="02040503050406030204" pitchFamily="18" charset="0"/>
              </a:rPr>
              <a:t>The paper gives significant insights into the managerial and leadership </a:t>
            </a:r>
            <a:r>
              <a:rPr lang="sv-SE" sz="2000" dirty="0" err="1" smtClean="0">
                <a:latin typeface="Cambria" panose="02040503050406030204" pitchFamily="18" charset="0"/>
              </a:rPr>
              <a:t>challenges</a:t>
            </a:r>
            <a:r>
              <a:rPr lang="sv-SE" sz="2000" dirty="0" smtClean="0">
                <a:latin typeface="Cambria" panose="02040503050406030204" pitchFamily="18" charset="0"/>
              </a:rPr>
              <a:t> facing both political and bureaucratic SP stakeholders in an African setting.</a:t>
            </a:r>
          </a:p>
          <a:p>
            <a:r>
              <a:rPr lang="en-GB" sz="2000" dirty="0" smtClean="0">
                <a:latin typeface="Cambria" panose="02040503050406030204" pitchFamily="18" charset="0"/>
              </a:rPr>
              <a:t>SP key </a:t>
            </a:r>
            <a:r>
              <a:rPr lang="en-GB" sz="2000" dirty="0">
                <a:latin typeface="Cambria" panose="02040503050406030204" pitchFamily="18" charset="0"/>
              </a:rPr>
              <a:t>stakeholders are faced with structural and contextual managerial challenges hindering the development of </a:t>
            </a:r>
            <a:r>
              <a:rPr lang="en-GB" sz="2000" dirty="0" smtClean="0">
                <a:latin typeface="Cambria" panose="02040503050406030204" pitchFamily="18" charset="0"/>
              </a:rPr>
              <a:t> </a:t>
            </a:r>
            <a:r>
              <a:rPr lang="en-GB" sz="2000" dirty="0">
                <a:latin typeface="Cambria" panose="02040503050406030204" pitchFamily="18" charset="0"/>
              </a:rPr>
              <a:t>viable social protection </a:t>
            </a:r>
            <a:r>
              <a:rPr lang="en-GB" sz="2000" dirty="0" smtClean="0">
                <a:latin typeface="Cambria" panose="02040503050406030204" pitchFamily="18" charset="0"/>
              </a:rPr>
              <a:t>framework systems.</a:t>
            </a:r>
          </a:p>
          <a:p>
            <a:r>
              <a:rPr lang="en-GB" sz="2000" dirty="0" smtClean="0">
                <a:latin typeface="Cambria" panose="02040503050406030204" pitchFamily="18" charset="0"/>
              </a:rPr>
              <a:t>There </a:t>
            </a:r>
            <a:r>
              <a:rPr lang="en-GB" sz="2000" dirty="0">
                <a:latin typeface="Cambria" panose="02040503050406030204" pitchFamily="18" charset="0"/>
              </a:rPr>
              <a:t>is need to further understand how key political stakeholders think about </a:t>
            </a:r>
            <a:r>
              <a:rPr lang="en-GB" sz="2000" dirty="0" smtClean="0">
                <a:latin typeface="Cambria" panose="02040503050406030204" pitchFamily="18" charset="0"/>
              </a:rPr>
              <a:t>the management of social protection. </a:t>
            </a:r>
          </a:p>
          <a:p>
            <a:r>
              <a:rPr lang="en-GB" sz="2000" dirty="0" smtClean="0">
                <a:latin typeface="Cambria" panose="02040503050406030204" pitchFamily="18" charset="0"/>
              </a:rPr>
              <a:t>It </a:t>
            </a:r>
            <a:r>
              <a:rPr lang="en-GB" sz="2000" dirty="0">
                <a:latin typeface="Cambria" panose="02040503050406030204" pitchFamily="18" charset="0"/>
              </a:rPr>
              <a:t>is crucial to enhance the capacity of bureaucratic stakeholders who are involved in the daily management of social protection institutions in order to lead to the attainment of a robust social protection framework. </a:t>
            </a:r>
            <a:endParaRPr lang="sv-SE" sz="2000" dirty="0" smtClean="0">
              <a:latin typeface="Cambria" panose="02040503050406030204" pitchFamily="18" charset="0"/>
            </a:endParaRPr>
          </a:p>
          <a:p>
            <a:endParaRPr lang="sv-SE" sz="2000" dirty="0" smtClean="0">
              <a:latin typeface="Cambria" panose="02040503050406030204" pitchFamily="18" charset="0"/>
            </a:endParaRPr>
          </a:p>
          <a:p>
            <a:pPr marL="0" indent="0">
              <a:buNone/>
            </a:pPr>
            <a:r>
              <a:rPr lang="sv-SE" sz="1800" dirty="0" smtClean="0">
                <a:latin typeface="Cambria" panose="02040503050406030204" pitchFamily="18" charset="0"/>
              </a:rPr>
              <a:t>                                                                    </a:t>
            </a:r>
            <a:r>
              <a:rPr lang="sv-SE" sz="1800" dirty="0" err="1" smtClean="0">
                <a:latin typeface="Cambria" panose="02040503050406030204" pitchFamily="18" charset="0"/>
              </a:rPr>
              <a:t>Thank</a:t>
            </a:r>
            <a:r>
              <a:rPr lang="sv-SE" sz="1800" dirty="0" smtClean="0">
                <a:latin typeface="Cambria" panose="02040503050406030204" pitchFamily="18" charset="0"/>
              </a:rPr>
              <a:t> you !!!</a:t>
            </a:r>
          </a:p>
          <a:p>
            <a:endParaRPr lang="en-US" dirty="0">
              <a:latin typeface="Cambria" panose="02040503050406030204" pitchFamily="18" charset="0"/>
            </a:endParaRPr>
          </a:p>
        </p:txBody>
      </p:sp>
    </p:spTree>
    <p:extLst>
      <p:ext uri="{BB962C8B-B14F-4D97-AF65-F5344CB8AC3E}">
        <p14:creationId xmlns:p14="http://schemas.microsoft.com/office/powerpoint/2010/main" val="376351300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475</TotalTime>
  <Words>762</Words>
  <Application>Microsoft Office PowerPoint</Application>
  <PresentationFormat>Widescreen</PresentationFormat>
  <Paragraphs>61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Cambria</vt:lpstr>
      <vt:lpstr>Office-tema</vt:lpstr>
      <vt:lpstr>Governance and Managerial Leadership of Formal Social Protection in Africa: Perspectives from Cameroons Social Security system including the National Social Insurance Fund (CNPS) </vt:lpstr>
      <vt:lpstr>         Summary of Presentation</vt:lpstr>
      <vt:lpstr>What is formal Social Protection  and who are the SP Stakeholders?</vt:lpstr>
      <vt:lpstr>Institutional Evolution of formal Social Protection.(1952-1977)</vt:lpstr>
      <vt:lpstr>Managerial challenges faced by both Political and Bureaucratic SP Leadership(stakeholders). </vt:lpstr>
      <vt:lpstr>Managerial challenges faced by both Political and Bureaucratic SP Leadership(stakeholders). </vt:lpstr>
      <vt:lpstr>CNPS Management and its Challenges</vt:lpstr>
      <vt:lpstr>Summary and Conclusion</vt:lpstr>
    </vt:vector>
  </TitlesOfParts>
  <Company>Heby Kommun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Governance and Managerial Leadership of Social Protection: Perspectives from the Cameroon National Social Insurance Fund (CNPS)</dc:title>
  <dc:creator>Bibliotek Public</dc:creator>
  <cp:lastModifiedBy>AP-RIC</cp:lastModifiedBy>
  <cp:revision>17</cp:revision>
  <dcterms:created xsi:type="dcterms:W3CDTF">2019-11-27T13:53:18Z</dcterms:created>
  <dcterms:modified xsi:type="dcterms:W3CDTF">2019-12-03T08:54:53Z</dcterms:modified>
</cp:coreProperties>
</file>